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  <p:sldMasterId id="2147483660" r:id="rId5"/>
    <p:sldMasterId id="2147483684" r:id="rId6"/>
    <p:sldMasterId id="2147483694" r:id="rId7"/>
    <p:sldMasterId id="2147483704" r:id="rId8"/>
    <p:sldMasterId id="2147483716" r:id="rId9"/>
    <p:sldMasterId id="2147483710" r:id="rId10"/>
    <p:sldMasterId id="2147483714" r:id="rId11"/>
    <p:sldMasterId id="2147483721" r:id="rId12"/>
  </p:sldMasterIdLst>
  <p:notesMasterIdLst>
    <p:notesMasterId r:id="rId19"/>
  </p:notesMasterIdLst>
  <p:sldIdLst>
    <p:sldId id="320" r:id="rId13"/>
    <p:sldId id="294" r:id="rId14"/>
    <p:sldId id="321" r:id="rId15"/>
    <p:sldId id="589" r:id="rId16"/>
    <p:sldId id="590" r:id="rId17"/>
    <p:sldId id="31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C00"/>
    <a:srgbClr val="FFBA00"/>
    <a:srgbClr val="0080A5"/>
    <a:srgbClr val="E6E6E6"/>
    <a:srgbClr val="CCCCCC"/>
    <a:srgbClr val="4A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068" y="40"/>
      </p:cViewPr>
      <p:guideLst>
        <p:guide orient="horz" pos="1620"/>
        <p:guide pos="2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A6417-B070-44EE-9823-05CCDCB5D831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C6B9-D14E-4441-8696-ACE55B3F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9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ustom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cu_brand_mark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4289988"/>
            <a:ext cx="1747634" cy="51480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3639" y="3038920"/>
            <a:ext cx="5499279" cy="1251067"/>
          </a:xfrm>
          <a:prstGeom prst="rect">
            <a:avLst/>
          </a:prstGeom>
        </p:spPr>
        <p:txBody>
          <a:bodyPr vert="horz"/>
          <a:lstStyle>
            <a:lvl1pPr algn="l">
              <a:defRPr sz="3200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62918" y="3490175"/>
            <a:ext cx="2723882" cy="1314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8134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77271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5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heme-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364" y="47431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8364" y="146848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hite theme-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heme-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8364" y="474314"/>
            <a:ext cx="7385027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8364" y="1468485"/>
            <a:ext cx="7385027" cy="2937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1026491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hite theme-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7339974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3496842" cy="8585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288" y="2009912"/>
            <a:ext cx="3496842" cy="22639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50522" y="1151335"/>
            <a:ext cx="3489740" cy="8585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0522" y="2009912"/>
            <a:ext cx="3489740" cy="22639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993362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53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83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-Gol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9521" y="1863731"/>
            <a:ext cx="5728528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9520" y="2961592"/>
            <a:ext cx="572852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L. Douglas Wilder School of Government and Public Affairs </a:t>
            </a:r>
          </a:p>
        </p:txBody>
      </p:sp>
    </p:spTree>
    <p:extLst>
      <p:ext uri="{BB962C8B-B14F-4D97-AF65-F5344CB8AC3E}">
        <p14:creationId xmlns:p14="http://schemas.microsoft.com/office/powerpoint/2010/main" val="81571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77271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26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ustom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cu_brand_mark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4" y="4289990"/>
            <a:ext cx="1747634" cy="51480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97672" y="3038921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2400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263" y="3666691"/>
            <a:ext cx="568896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6058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Gol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9521" y="1863731"/>
            <a:ext cx="5728528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9520" y="2961592"/>
            <a:ext cx="572852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L. Douglas Wilder School of Government and Public Affairs </a:t>
            </a:r>
          </a:p>
        </p:txBody>
      </p:sp>
    </p:spTree>
    <p:extLst>
      <p:ext uri="{BB962C8B-B14F-4D97-AF65-F5344CB8AC3E}">
        <p14:creationId xmlns:p14="http://schemas.microsoft.com/office/powerpoint/2010/main" val="329944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77271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4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523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522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588364" y="474314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BA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askerville Old Face" panose="02020602080505020303" pitchFamily="18" charset="0"/>
              </a:rPr>
              <a:t>Click to edit headline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8364" y="1468485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n-US" dirty="0"/>
              <a:t>Click to edit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05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77271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Baskerville Old Face" panose="020206020805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skerville Old Face" panose="02020602080505020303" pitchFamily="18" charset="0"/>
              </a:defRPr>
            </a:lvl1pPr>
            <a:lvl2pPr>
              <a:defRPr sz="2000">
                <a:latin typeface="Baskerville Old Face" panose="02020602080505020303" pitchFamily="18" charset="0"/>
              </a:defRPr>
            </a:lvl2pPr>
            <a:lvl3pPr>
              <a:defRPr sz="1800">
                <a:latin typeface="Baskerville Old Face" panose="02020602080505020303" pitchFamily="18" charset="0"/>
              </a:defRPr>
            </a:lvl3pPr>
            <a:lvl4pPr>
              <a:defRPr sz="1600">
                <a:latin typeface="Baskerville Old Face" panose="02020602080505020303" pitchFamily="18" charset="0"/>
              </a:defRPr>
            </a:lvl4pPr>
            <a:lvl5pPr>
              <a:defRPr sz="1600">
                <a:latin typeface="Baskerville Old Face" panose="020206020805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heme-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88364" y="47431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8364" y="146848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15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heme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69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90329F5-542D-9840-825F-A9A559834D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0288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0288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1st column sub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00288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811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2nd column sub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78811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-Gol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9521" y="1863731"/>
            <a:ext cx="5728528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9520" y="2961592"/>
            <a:ext cx="572852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L. Douglas Wilder School of Government and Public Affairs </a:t>
            </a:r>
          </a:p>
        </p:txBody>
      </p:sp>
    </p:spTree>
    <p:extLst>
      <p:ext uri="{BB962C8B-B14F-4D97-AF65-F5344CB8AC3E}">
        <p14:creationId xmlns:p14="http://schemas.microsoft.com/office/powerpoint/2010/main" val="264950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u-ppt-footer-cove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3035300"/>
          </a:xfrm>
          <a:prstGeom prst="rect">
            <a:avLst/>
          </a:prstGeom>
        </p:spPr>
      </p:pic>
      <p:pic>
        <p:nvPicPr>
          <p:cNvPr id="4" name="Picture 3" descr="wilder-hrz-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4283587"/>
            <a:ext cx="4911383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u-ppt-cover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2"/>
          <a:stretch/>
        </p:blipFill>
        <p:spPr>
          <a:xfrm>
            <a:off x="0" y="0"/>
            <a:ext cx="2311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3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lder-hrz-rgb-rev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8" y="4598758"/>
            <a:ext cx="3188091" cy="338328"/>
          </a:xfrm>
          <a:prstGeom prst="rect">
            <a:avLst/>
          </a:prstGeom>
        </p:spPr>
      </p:pic>
      <p:pic>
        <p:nvPicPr>
          <p:cNvPr id="4" name="Picture 3" descr="ppt-gold-rul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1" y="0"/>
            <a:ext cx="1102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9" r:id="rId2"/>
    <p:sldLayoutId id="214748372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B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83099"/>
            <a:ext cx="4902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24" r:id="rId3"/>
    <p:sldLayoutId id="214748372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cu-ppt-footer-gray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073"/>
            <a:ext cx="4902200" cy="660400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1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_Wilder_RF_hz_K_rgb.eps"/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8" y="4598758"/>
            <a:ext cx="3178613" cy="338328"/>
          </a:xfrm>
          <a:prstGeom prst="rect">
            <a:avLst/>
          </a:prstGeom>
        </p:spPr>
      </p:pic>
      <p:pic>
        <p:nvPicPr>
          <p:cNvPr id="4" name="Picture 3" descr="ppt-rule.eps"/>
          <p:cNvPicPr>
            <a:picLocks noChangeAspect="1"/>
          </p:cNvPicPr>
          <p:nvPr userDrawn="1"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1" y="0"/>
            <a:ext cx="1102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6" r:id="rId2"/>
    <p:sldLayoutId id="2147483727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u-ppt-footer-cove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1"/>
            <a:ext cx="9144000" cy="3035300"/>
          </a:xfrm>
          <a:prstGeom prst="rect">
            <a:avLst/>
          </a:prstGeom>
        </p:spPr>
      </p:pic>
      <p:pic>
        <p:nvPicPr>
          <p:cNvPr id="4" name="Picture 3" descr="wilder-hrz-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5" y="4283587"/>
            <a:ext cx="4911383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vost.vcu.edu/faculty/faculty-resources/taskfor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38CB81-4DF5-4490-9812-D169DF16AC5A}"/>
              </a:ext>
            </a:extLst>
          </p:cNvPr>
          <p:cNvSpPr/>
          <p:nvPr/>
        </p:nvSpPr>
        <p:spPr>
          <a:xfrm>
            <a:off x="553792" y="4018208"/>
            <a:ext cx="5215943" cy="101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3792" y="3113002"/>
            <a:ext cx="6158535" cy="92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ts val="3400"/>
              </a:lnSpc>
            </a:pPr>
            <a:r>
              <a:rPr lang="en-US" sz="2200" dirty="0"/>
              <a:t>February 2, 2021</a:t>
            </a:r>
          </a:p>
          <a:p>
            <a:pPr defTabSz="342900">
              <a:lnSpc>
                <a:spcPts val="3400"/>
              </a:lnSpc>
            </a:pPr>
            <a:r>
              <a:rPr lang="en-US" sz="2200" dirty="0"/>
              <a:t>Jill Gordon &amp; Curt Sessler, Co-Chairs</a:t>
            </a:r>
            <a:endParaRPr lang="en-US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015153-8AE3-4448-8458-82FBFB49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90" y="3952303"/>
            <a:ext cx="4391694" cy="1379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2AD1F-23E3-49D4-B0F8-5D6DA9724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34" y="4356698"/>
            <a:ext cx="3489803" cy="570935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735294D-E4AC-49E0-B948-FB4E13891958}"/>
              </a:ext>
            </a:extLst>
          </p:cNvPr>
          <p:cNvSpPr/>
          <p:nvPr/>
        </p:nvSpPr>
        <p:spPr>
          <a:xfrm>
            <a:off x="0" y="2144535"/>
            <a:ext cx="6826102" cy="883153"/>
          </a:xfrm>
          <a:prstGeom prst="homePlat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1" y="2224453"/>
            <a:ext cx="6348540" cy="64406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FFCC00"/>
                </a:solidFill>
              </a:rPr>
              <a:t>University Promotion and Tenure Task Force: </a:t>
            </a:r>
            <a:br>
              <a:rPr lang="en-US" sz="2600" b="1" dirty="0">
                <a:solidFill>
                  <a:srgbClr val="FFCC00"/>
                </a:solidFill>
              </a:rPr>
            </a:br>
            <a:r>
              <a:rPr lang="en-US" sz="2600" b="1" dirty="0">
                <a:solidFill>
                  <a:srgbClr val="FFCC00"/>
                </a:solidFill>
              </a:rPr>
              <a:t>An Overview to Faculty Senate</a:t>
            </a:r>
          </a:p>
        </p:txBody>
      </p:sp>
    </p:spTree>
    <p:extLst>
      <p:ext uri="{BB962C8B-B14F-4D97-AF65-F5344CB8AC3E}">
        <p14:creationId xmlns:p14="http://schemas.microsoft.com/office/powerpoint/2010/main" val="366738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5499"/>
            <a:ext cx="9144000" cy="595692"/>
          </a:xfrm>
          <a:solidFill>
            <a:srgbClr val="FFCC00"/>
          </a:solidFill>
          <a:ln>
            <a:solidFill>
              <a:srgbClr val="FFBA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768569" y="1408478"/>
            <a:ext cx="6814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Faculty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Charge from Provost Hackett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Organization of the Task Force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25B3-8BAE-47B4-A0E6-FC9446DAA91D}"/>
              </a:ext>
            </a:extLst>
          </p:cNvPr>
          <p:cNvSpPr txBox="1">
            <a:spLocks/>
          </p:cNvSpPr>
          <p:nvPr/>
        </p:nvSpPr>
        <p:spPr>
          <a:xfrm>
            <a:off x="8537944" y="4767264"/>
            <a:ext cx="54255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C4EF1-FCA6-4BC2-92C8-6068AE22E14D}"/>
              </a:ext>
            </a:extLst>
          </p:cNvPr>
          <p:cNvSpPr/>
          <p:nvPr/>
        </p:nvSpPr>
        <p:spPr>
          <a:xfrm>
            <a:off x="206063" y="4327301"/>
            <a:ext cx="3709115" cy="669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8A9C-A104-4329-A8DB-F14848E7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90" y="3952303"/>
            <a:ext cx="4391694" cy="1379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2F743-C4B5-4961-83A6-F0C1AD2C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4" y="4356698"/>
            <a:ext cx="3489803" cy="5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78" y="325499"/>
            <a:ext cx="6671733" cy="5956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BA00"/>
            </a:solidFill>
          </a:ln>
        </p:spPr>
        <p:txBody>
          <a:bodyPr/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Faculty Representatives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25B3-8BAE-47B4-A0E6-FC9446DAA91D}"/>
              </a:ext>
            </a:extLst>
          </p:cNvPr>
          <p:cNvSpPr txBox="1">
            <a:spLocks/>
          </p:cNvSpPr>
          <p:nvPr/>
        </p:nvSpPr>
        <p:spPr>
          <a:xfrm>
            <a:off x="8537944" y="4767264"/>
            <a:ext cx="54255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C4EF1-FCA6-4BC2-92C8-6068AE22E14D}"/>
              </a:ext>
            </a:extLst>
          </p:cNvPr>
          <p:cNvSpPr/>
          <p:nvPr/>
        </p:nvSpPr>
        <p:spPr>
          <a:xfrm>
            <a:off x="206063" y="4327301"/>
            <a:ext cx="3709115" cy="669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8A9C-A104-4329-A8DB-F14848E7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91" y="4147724"/>
            <a:ext cx="3624242" cy="1138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2F743-C4B5-4961-83A6-F0C1AD2C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5" y="4497143"/>
            <a:ext cx="2631331" cy="430489"/>
          </a:xfrm>
          <a:prstGeom prst="rect">
            <a:avLst/>
          </a:prstGeom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37AE4A7-3E44-4DF6-814F-6615FCB50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55361"/>
              </p:ext>
            </p:extLst>
          </p:nvPr>
        </p:nvGraphicFramePr>
        <p:xfrm>
          <a:off x="6159436" y="1028962"/>
          <a:ext cx="2184888" cy="2814640"/>
        </p:xfrm>
        <a:graphic>
          <a:graphicData uri="http://schemas.openxmlformats.org/drawingml/2006/table">
            <a:tbl>
              <a:tblPr/>
              <a:tblGrid>
                <a:gridCol w="2184888">
                  <a:extLst>
                    <a:ext uri="{9D8B030D-6E8A-4147-A177-3AD203B41FA5}">
                      <a16:colId xmlns:a16="http://schemas.microsoft.com/office/drawing/2014/main" val="4166337087"/>
                    </a:ext>
                  </a:extLst>
                </a:gridCol>
              </a:tblGrid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Murray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92885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Peters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06102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Ripley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066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Rozycki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68355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Rudasill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4331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Russell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57875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Sessler **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4003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Sterling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73445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Welleford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79498"/>
                  </a:ext>
                </a:extLst>
              </a:tr>
              <a:tr h="257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Zyzniewski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77788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5499C46C-6E3E-47BB-9E4D-4D2436924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235127"/>
              </p:ext>
            </p:extLst>
          </p:nvPr>
        </p:nvGraphicFramePr>
        <p:xfrm>
          <a:off x="3487548" y="1044207"/>
          <a:ext cx="2168903" cy="2814640"/>
        </p:xfrm>
        <a:graphic>
          <a:graphicData uri="http://schemas.openxmlformats.org/drawingml/2006/table">
            <a:tbl>
              <a:tblPr/>
              <a:tblGrid>
                <a:gridCol w="2168903">
                  <a:extLst>
                    <a:ext uri="{9D8B030D-6E8A-4147-A177-3AD203B41FA5}">
                      <a16:colId xmlns:a16="http://schemas.microsoft.com/office/drawing/2014/main" val="4166337087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Hammack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9288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Hurst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061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Johnson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06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Kellogg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6835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Kester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433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Khoury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5787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Knapp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4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Price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7344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Lafazami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7949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Liebert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777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23EBB7-0BF4-4EC9-8EF0-E3D8A84E221D}"/>
              </a:ext>
            </a:extLst>
          </p:cNvPr>
          <p:cNvSpPr txBox="1"/>
          <p:nvPr/>
        </p:nvSpPr>
        <p:spPr>
          <a:xfrm>
            <a:off x="842040" y="3688046"/>
            <a:ext cx="2142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** Task Force Co-Chairs          * Sub-committee Co-Chairs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1CFDDAA2-FD29-412C-B559-7DB2590BE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78697"/>
              </p:ext>
            </p:extLst>
          </p:nvPr>
        </p:nvGraphicFramePr>
        <p:xfrm>
          <a:off x="842040" y="1044207"/>
          <a:ext cx="2142526" cy="2533176"/>
        </p:xfrm>
        <a:graphic>
          <a:graphicData uri="http://schemas.openxmlformats.org/drawingml/2006/table">
            <a:tbl>
              <a:tblPr/>
              <a:tblGrid>
                <a:gridCol w="2142526">
                  <a:extLst>
                    <a:ext uri="{9D8B030D-6E8A-4147-A177-3AD203B41FA5}">
                      <a16:colId xmlns:a16="http://schemas.microsoft.com/office/drawing/2014/main" val="4166337087"/>
                    </a:ext>
                  </a:extLst>
                </a:gridCol>
              </a:tblGrid>
              <a:tr h="1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Allison 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9288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Amor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061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Brown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06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Coogan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6835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433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Cynn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5787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Y. Edwards-Ingram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4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Gordon **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7344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Gough</a:t>
                      </a:r>
                    </a:p>
                  </a:txBody>
                  <a:tcPr marL="7144" marR="7144" marT="7144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7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8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78" y="325499"/>
            <a:ext cx="6671733" cy="5956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BA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Charge from Provost Hackett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25B3-8BAE-47B4-A0E6-FC9446DAA91D}"/>
              </a:ext>
            </a:extLst>
          </p:cNvPr>
          <p:cNvSpPr txBox="1">
            <a:spLocks/>
          </p:cNvSpPr>
          <p:nvPr/>
        </p:nvSpPr>
        <p:spPr>
          <a:xfrm>
            <a:off x="8537944" y="4767264"/>
            <a:ext cx="54255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C4EF1-FCA6-4BC2-92C8-6068AE22E14D}"/>
              </a:ext>
            </a:extLst>
          </p:cNvPr>
          <p:cNvSpPr/>
          <p:nvPr/>
        </p:nvSpPr>
        <p:spPr>
          <a:xfrm>
            <a:off x="206063" y="4327301"/>
            <a:ext cx="3709115" cy="669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8A9C-A104-4329-A8DB-F14848E7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91" y="4147724"/>
            <a:ext cx="3624242" cy="1138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2F743-C4B5-4961-83A6-F0C1AD2C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5" y="4497143"/>
            <a:ext cx="2631331" cy="4304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5F91A6-623A-4B2A-8169-0BC16F815A22}"/>
              </a:ext>
            </a:extLst>
          </p:cNvPr>
          <p:cNvSpPr/>
          <p:nvPr/>
        </p:nvSpPr>
        <p:spPr>
          <a:xfrm>
            <a:off x="616789" y="1273063"/>
            <a:ext cx="79211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Focus is on tenured and tenure track faculty due to Term Report.</a:t>
            </a: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Focus on both policy and procedural items.</a:t>
            </a: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Develop guidance on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tenured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faculty promotion to full professor via teaching. </a:t>
            </a: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Goal is to make recommendations not write policy. 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8588" marR="0" lvl="0" indent="-128588" defTabSz="6858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Seek input for other areas to consider.</a:t>
            </a:r>
          </a:p>
        </p:txBody>
      </p:sp>
    </p:spTree>
    <p:extLst>
      <p:ext uri="{BB962C8B-B14F-4D97-AF65-F5344CB8AC3E}">
        <p14:creationId xmlns:p14="http://schemas.microsoft.com/office/powerpoint/2010/main" val="57671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78" y="325499"/>
            <a:ext cx="6671733" cy="5956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BA00"/>
            </a:solidFill>
          </a:ln>
        </p:spPr>
        <p:txBody>
          <a:bodyPr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Organization &amp; Input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725B3-8BAE-47B4-A0E6-FC9446DAA91D}"/>
              </a:ext>
            </a:extLst>
          </p:cNvPr>
          <p:cNvSpPr txBox="1">
            <a:spLocks/>
          </p:cNvSpPr>
          <p:nvPr/>
        </p:nvSpPr>
        <p:spPr>
          <a:xfrm>
            <a:off x="8537944" y="4767264"/>
            <a:ext cx="54255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329F5-542D-9840-825F-A9A559834D5D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C4EF1-FCA6-4BC2-92C8-6068AE22E14D}"/>
              </a:ext>
            </a:extLst>
          </p:cNvPr>
          <p:cNvSpPr/>
          <p:nvPr/>
        </p:nvSpPr>
        <p:spPr>
          <a:xfrm>
            <a:off x="206063" y="4327301"/>
            <a:ext cx="3709115" cy="669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38A9C-A104-4329-A8DB-F14848E7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91" y="4147724"/>
            <a:ext cx="3624242" cy="1138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2F743-C4B5-4961-83A6-F0C1AD2C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5" y="4497143"/>
            <a:ext cx="2631331" cy="4304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F11022-299E-464A-AAA7-673C13E1205E}"/>
              </a:ext>
            </a:extLst>
          </p:cNvPr>
          <p:cNvSpPr/>
          <p:nvPr/>
        </p:nvSpPr>
        <p:spPr>
          <a:xfrm>
            <a:off x="808061" y="1261293"/>
            <a:ext cx="7286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Subcommittees</a:t>
            </a:r>
          </a:p>
          <a:p>
            <a:pPr marL="685800" lvl="1" indent="-342900" defTabSz="6858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</a:t>
            </a:r>
          </a:p>
          <a:p>
            <a:pPr marL="685800" lvl="1" indent="-342900" defTabSz="6858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Research</a:t>
            </a:r>
          </a:p>
          <a:p>
            <a:pPr marL="685800" lvl="1" indent="-342900" defTabSz="6858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Service</a:t>
            </a:r>
          </a:p>
          <a:p>
            <a:pPr marL="685800" lvl="1" indent="-342900" defTabSz="6858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</a:t>
            </a:r>
          </a:p>
          <a:p>
            <a:pPr marL="342900" lvl="1"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 of Faculty</a:t>
            </a:r>
          </a:p>
          <a:p>
            <a:pPr defTabSz="685800"/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https://provost.vcu.edu/faculty/faculty-resources/taskforce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2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70FA5-C688-4A39-91BE-7F5D0B88D780}"/>
              </a:ext>
            </a:extLst>
          </p:cNvPr>
          <p:cNvSpPr/>
          <p:nvPr/>
        </p:nvSpPr>
        <p:spPr>
          <a:xfrm>
            <a:off x="0" y="1810020"/>
            <a:ext cx="9144000" cy="1190847"/>
          </a:xfrm>
          <a:prstGeom prst="rect">
            <a:avLst/>
          </a:prstGeom>
          <a:solidFill>
            <a:srgbClr val="FFB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3537"/>
            <a:ext cx="7772400" cy="655261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  <a:endParaRPr lang="en-US" sz="44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85D0E-6914-4AC1-A1E1-744E954E1445}"/>
              </a:ext>
            </a:extLst>
          </p:cNvPr>
          <p:cNvSpPr/>
          <p:nvPr/>
        </p:nvSpPr>
        <p:spPr>
          <a:xfrm>
            <a:off x="228600" y="4214191"/>
            <a:ext cx="3250096" cy="763799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26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Cover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ld cover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-master">
  <a:themeElements>
    <a:clrScheme name="Custom 3">
      <a:dk1>
        <a:sysClr val="windowText" lastClr="000000"/>
      </a:dk1>
      <a:lt1>
        <a:sysClr val="window" lastClr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ay theme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theme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White theme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ustom Cover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91BDCD-77F4-4FDA-9DA7-F6AB84AC450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6D1ADC519D348ABB2747389F54F4E" ma:contentTypeVersion="13" ma:contentTypeDescription="Create a new document." ma:contentTypeScope="" ma:versionID="82adce93336d12f8ffc7e0d80b35a796">
  <xsd:schema xmlns:xsd="http://www.w3.org/2001/XMLSchema" xmlns:xs="http://www.w3.org/2001/XMLSchema" xmlns:p="http://schemas.microsoft.com/office/2006/metadata/properties" xmlns:ns3="79b7611a-a05c-4351-ade2-9b5e54071224" xmlns:ns4="0019cbba-e4a2-4a2a-badf-3a222d0ae0c8" targetNamespace="http://schemas.microsoft.com/office/2006/metadata/properties" ma:root="true" ma:fieldsID="1c244519f4df14179e687ba9fe43926d" ns3:_="" ns4:_="">
    <xsd:import namespace="79b7611a-a05c-4351-ade2-9b5e54071224"/>
    <xsd:import namespace="0019cbba-e4a2-4a2a-badf-3a222d0ae0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611a-a05c-4351-ade2-9b5e54071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9cbba-e4a2-4a2a-badf-3a222d0ae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5DE98-C16A-4EF1-80C6-41B2001D142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0019cbba-e4a2-4a2a-badf-3a222d0ae0c8"/>
    <ds:schemaRef ds:uri="79b7611a-a05c-4351-ade2-9b5e54071224"/>
  </ds:schemaRefs>
</ds:datastoreItem>
</file>

<file path=customXml/itemProps2.xml><?xml version="1.0" encoding="utf-8"?>
<ds:datastoreItem xmlns:ds="http://schemas.openxmlformats.org/officeDocument/2006/customXml" ds:itemID="{87951E16-7C66-4CF2-867A-79AA9B18A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5B5FA-EF5B-44BB-AF2E-25BB6398A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611a-a05c-4351-ade2-9b5e54071224"/>
    <ds:schemaRef ds:uri="0019cbba-e4a2-4a2a-badf-3a222d0ae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228</Words>
  <Application>Microsoft Office PowerPoint</Application>
  <PresentationFormat>On-screen Show (16:9)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Narrow</vt:lpstr>
      <vt:lpstr>Baskerville Old Face</vt:lpstr>
      <vt:lpstr>Calibri</vt:lpstr>
      <vt:lpstr>Cambria</vt:lpstr>
      <vt:lpstr>Courier New</vt:lpstr>
      <vt:lpstr>Garamond</vt:lpstr>
      <vt:lpstr>Custom Cover-master</vt:lpstr>
      <vt:lpstr>Gold cover-master</vt:lpstr>
      <vt:lpstr>Section-master</vt:lpstr>
      <vt:lpstr>Gray theme-master</vt:lpstr>
      <vt:lpstr>White theme-master</vt:lpstr>
      <vt:lpstr>1_White theme-master</vt:lpstr>
      <vt:lpstr>Blank</vt:lpstr>
      <vt:lpstr>1_Blank</vt:lpstr>
      <vt:lpstr>1_Custom Cover-master</vt:lpstr>
      <vt:lpstr>University Promotion and Tenure Task Force:  An Overview to Faculty Senate</vt:lpstr>
      <vt:lpstr>Overview</vt:lpstr>
      <vt:lpstr>Faculty Representatives</vt:lpstr>
      <vt:lpstr>Charge from Provost Hackett</vt:lpstr>
      <vt:lpstr>Organization &amp; Input</vt:lpstr>
      <vt:lpstr>Questions?</vt:lpstr>
    </vt:vector>
  </TitlesOfParts>
  <Company>VCU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Price</dc:creator>
  <cp:lastModifiedBy>Nancy Jallo</cp:lastModifiedBy>
  <cp:revision>201</cp:revision>
  <dcterms:created xsi:type="dcterms:W3CDTF">2016-10-31T19:36:36Z</dcterms:created>
  <dcterms:modified xsi:type="dcterms:W3CDTF">2021-01-31T16:44:09Z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0x0101000966D1ADC519D348ABB2747389F54F4E</vt:lpwstr>
  </property>
</Properties>
</file>